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presentation.xml" ContentType="application/vnd.openxmlformats-officedocument.presentationml.presentation.main+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notesSlides/notesSlide1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63" r:id="rId4"/>
    <p:sldId id="258" r:id="rId5"/>
    <p:sldId id="264" r:id="rId6"/>
    <p:sldId id="265" r:id="rId7"/>
    <p:sldId id="266" r:id="rId8"/>
    <p:sldId id="267" r:id="rId9"/>
    <p:sldId id="268" r:id="rId10"/>
    <p:sldId id="269" r:id="rId11"/>
    <p:sldId id="270" r:id="rId12"/>
    <p:sldId id="271" r:id="rId13"/>
    <p:sldId id="259" r:id="rId14"/>
    <p:sldId id="260" r:id="rId15"/>
    <p:sldId id="261" r:id="rId16"/>
    <p:sldId id="262" r:id="rId17"/>
  </p:sldIdLst>
  <p:sldSz cx="9144000" cy="5143500" type="screen16x9"/>
  <p:notesSz cx="6858000" cy="9144000"/>
  <p:embeddedFontLst>
    <p:embeddedFont>
      <p:font typeface="Public Sans" charset="0"/>
      <p:regular r:id="rId19"/>
      <p:bold r:id="rId20"/>
      <p:italic r:id="rId21"/>
      <p:boldItalic r:id="rId22"/>
    </p:embeddedFont>
    <p:embeddedFont>
      <p:font typeface="EB Garamond" charset="0"/>
      <p:regular r:id="rId23"/>
      <p:bold r:id="rId24"/>
      <p:italic r:id="rId25"/>
      <p:boldItalic r:id="rId26"/>
    </p:embeddedFont>
    <p:embeddedFont>
      <p:font typeface="EB Garamond Medium" charset="0"/>
      <p:regular r:id="rId27"/>
      <p:bold r:id="rId28"/>
      <p:italic r:id="rId29"/>
      <p:boldItalic r:id="rId30"/>
    </p:embeddedFont>
    <p:embeddedFont>
      <p:font typeface="Consolas" pitchFamily="49" charset="0"/>
      <p:regular r:id="rId31"/>
      <p:bold r:id="rId32"/>
      <p:italic r:id="rId33"/>
      <p:boldItalic r:id="rId34"/>
    </p:embeddedFont>
    <p:embeddedFont>
      <p:font typeface="EB Garamond SemiBold" charset="0"/>
      <p:regular r:id="rId35"/>
      <p:bold r:id="rId36"/>
      <p:italic r:id="rId37"/>
      <p:boldItalic r:id="rId38"/>
    </p:embeddedFont>
    <p:embeddedFont>
      <p:font typeface="Calibri"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25" d="100"/>
          <a:sy n="125" d="100"/>
        </p:scale>
        <p:origin x="-226" y="-77"/>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582510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2249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0564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2577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426168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241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9810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381331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089722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002322"/>
            <a:ext cx="3689422" cy="1060192"/>
          </a:xfrm>
          <a:prstGeom prst="rect">
            <a:avLst/>
          </a:prstGeom>
          <a:noFill/>
          <a:ln>
            <a:noFill/>
          </a:ln>
        </p:spPr>
        <p:txBody>
          <a:bodyPr spcFirstLastPara="1" wrap="square" lIns="91425" tIns="45700" rIns="91425" bIns="45700" anchor="t" anchorCtr="0">
            <a:noAutofit/>
          </a:bodyPr>
          <a:lstStyle/>
          <a:p>
            <a:pPr marL="0" indent="0"/>
            <a:r>
              <a:rPr lang="en-US" dirty="0"/>
              <a:t>“</a:t>
            </a:r>
            <a:r>
              <a:rPr lang="en-US" b="1" i="0" dirty="0">
                <a:solidFill>
                  <a:srgbClr val="1D2125"/>
                </a:solidFill>
                <a:effectLst/>
                <a:latin typeface="-apple-system"/>
              </a:rPr>
              <a:t>UI and various</a:t>
            </a:r>
          </a:p>
          <a:p>
            <a:pPr marL="0" indent="0"/>
            <a:r>
              <a:rPr lang="en-US" b="1" i="0" dirty="0">
                <a:solidFill>
                  <a:srgbClr val="1D2125"/>
                </a:solidFill>
                <a:effectLst/>
                <a:latin typeface="-apple-system"/>
              </a:rPr>
              <a:t>components using react</a:t>
            </a:r>
            <a:r>
              <a:rPr lang="en-US" dirty="0"/>
              <a:t>”</a:t>
            </a: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4" y="590130"/>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050" b="1" dirty="0">
                <a:solidFill>
                  <a:srgbClr val="0B5394"/>
                </a:solidFill>
                <a:latin typeface="EB Garamond Medium"/>
                <a:ea typeface="EB Garamond Medium"/>
                <a:cs typeface="EB Garamond Medium"/>
                <a:sym typeface="EB Garamond Medium"/>
              </a:rPr>
              <a:t>FOR TEXT EDITOR:</a:t>
            </a:r>
          </a:p>
          <a:p>
            <a:pPr>
              <a:lnSpc>
                <a:spcPct val="107916"/>
              </a:lnSpc>
            </a:pPr>
            <a:r>
              <a:rPr lang="en-US" sz="1050" b="1" dirty="0">
                <a:solidFill>
                  <a:srgbClr val="0B5394"/>
                </a:solidFill>
                <a:latin typeface="EB Garamond Medium"/>
                <a:ea typeface="EB Garamond Medium"/>
                <a:cs typeface="EB Garamond Medium"/>
                <a:sym typeface="EB Garamond Medium"/>
              </a:rPr>
              <a:t>script.js:</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boldBtn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'.bold'</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italicBtn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'.italic'</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underlineBtn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'.underline'</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fontFamilySelect</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fontSizeSelect</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'.editable'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boldBtn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'bold'</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italicBtn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'italic'</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IN" sz="1050" b="0" dirty="0">
              <a:solidFill>
                <a:srgbClr val="D4D4D4"/>
              </a:solidFill>
              <a:effectLst/>
              <a:latin typeface="Consolas" panose="020B0609020204030204" pitchFamily="49" charset="0"/>
            </a:endParaRPr>
          </a:p>
          <a:p>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US" sz="105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xmlns="" id="{8E7B169B-351C-095D-2684-1F7D859D1678}"/>
              </a:ext>
            </a:extLst>
          </p:cNvPr>
          <p:cNvSpPr txBox="1"/>
          <p:nvPr/>
        </p:nvSpPr>
        <p:spPr>
          <a:xfrm>
            <a:off x="5339905" y="744635"/>
            <a:ext cx="3530010" cy="3808735"/>
          </a:xfrm>
          <a:prstGeom prst="rect">
            <a:avLst/>
          </a:prstGeom>
          <a:noFill/>
        </p:spPr>
        <p:txBody>
          <a:bodyPr wrap="square" rtlCol="0">
            <a:spAutoFit/>
          </a:bodyPr>
          <a:lstStyle/>
          <a:p>
            <a:r>
              <a:rPr lang="en-IN" sz="1050" b="0" dirty="0" err="1">
                <a:solidFill>
                  <a:srgbClr val="4FC1FF"/>
                </a:solidFill>
                <a:effectLst/>
                <a:latin typeface="Consolas" panose="020B0609020204030204" pitchFamily="49" charset="0"/>
              </a:rPr>
              <a:t>underlineBtn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'underline'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fontFamilySelect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'change'</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fontFamilySelect</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value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style</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fontSizeSelect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'change'</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fontSizeSelect</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value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style</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'input'</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a:solidFill>
                  <a:srgbClr val="4FC1FF"/>
                </a:solidFill>
                <a:effectLst/>
                <a:latin typeface="Consolas" panose="020B0609020204030204" pitchFamily="49" charset="0"/>
              </a:rPr>
              <a:t>content</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innerHTML</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trim</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console</a:t>
            </a:r>
            <a:r>
              <a:rPr lang="en-IN" sz="1050" b="0" dirty="0">
                <a:solidFill>
                  <a:srgbClr val="D4D4D4"/>
                </a:solidFill>
                <a:effectLst/>
                <a:latin typeface="Consolas" panose="020B0609020204030204" pitchFamily="49" charset="0"/>
              </a:rPr>
              <a:t>.</a:t>
            </a:r>
            <a:r>
              <a:rPr lang="en-IN" sz="1050" b="0" dirty="0">
                <a:solidFill>
                  <a:srgbClr val="DCDCAA"/>
                </a:solidFill>
                <a:effectLst/>
                <a:latin typeface="Consolas" panose="020B0609020204030204" pitchFamily="49" charset="0"/>
              </a:rPr>
              <a:t>log</a:t>
            </a:r>
            <a:r>
              <a:rPr lang="en-IN" sz="1050" b="0" dirty="0">
                <a:solidFill>
                  <a:srgbClr val="D4D4D4"/>
                </a:solidFill>
                <a:effectLst/>
                <a:latin typeface="Consolas" panose="020B0609020204030204" pitchFamily="49" charset="0"/>
              </a:rPr>
              <a:t>(</a:t>
            </a:r>
            <a:r>
              <a:rPr lang="en-IN" sz="1050" b="0" dirty="0">
                <a:solidFill>
                  <a:srgbClr val="4FC1FF"/>
                </a:solidFill>
                <a:effectLst/>
                <a:latin typeface="Consolas" panose="020B0609020204030204" pitchFamily="49" charset="0"/>
              </a:rPr>
              <a:t>content</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xmlns="" val="67182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8458925" cy="4708192"/>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p>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Output:</a:t>
            </a:r>
          </a:p>
          <a:p>
            <a:pPr marL="0" lvl="0" indent="0" algn="l" rtl="0">
              <a:lnSpc>
                <a:spcPct val="107916"/>
              </a:lnSpc>
              <a:spcBef>
                <a:spcPts val="0"/>
              </a:spcBef>
              <a:spcAft>
                <a:spcPts val="0"/>
              </a:spcAft>
              <a:buNone/>
            </a:pP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969926" y="2131156"/>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1749697" y="3209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pic>
        <p:nvPicPr>
          <p:cNvPr id="7" name="Picture 6">
            <a:extLst>
              <a:ext uri="{FF2B5EF4-FFF2-40B4-BE49-F238E27FC236}">
                <a16:creationId xmlns:a16="http://schemas.microsoft.com/office/drawing/2014/main" xmlns="" id="{A032B4A8-B1D1-BADE-7897-CD2F2FF85819}"/>
              </a:ext>
            </a:extLst>
          </p:cNvPr>
          <p:cNvPicPr>
            <a:picLocks noChangeAspect="1"/>
          </p:cNvPicPr>
          <p:nvPr/>
        </p:nvPicPr>
        <p:blipFill>
          <a:blip r:embed="rId4"/>
          <a:stretch>
            <a:fillRect/>
          </a:stretch>
        </p:blipFill>
        <p:spPr>
          <a:xfrm>
            <a:off x="1954044" y="1258766"/>
            <a:ext cx="5336020" cy="3119277"/>
          </a:xfrm>
          <a:prstGeom prst="rect">
            <a:avLst/>
          </a:prstGeom>
        </p:spPr>
      </p:pic>
    </p:spTree>
    <p:extLst>
      <p:ext uri="{BB962C8B-B14F-4D97-AF65-F5344CB8AC3E}">
        <p14:creationId xmlns:p14="http://schemas.microsoft.com/office/powerpoint/2010/main" xmlns="" val="1059984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60336" cy="47267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Step-Wise Description For Calculator:</a:t>
            </a:r>
          </a:p>
          <a:p>
            <a:pPr algn="l"/>
            <a:r>
              <a:rPr lang="en-US" sz="1800" b="0" i="0" dirty="0">
                <a:solidFill>
                  <a:schemeClr val="tx1"/>
                </a:solidFill>
                <a:effectLst/>
                <a:latin typeface="-apple-system"/>
              </a:rPr>
              <a:t>Designing a front-end code for a text editor requires creating a user interface that allows users to create, edit, and save text files. Here are some steps to design a front-end code for a text editor:</a:t>
            </a:r>
          </a:p>
          <a:p>
            <a:pPr algn="l"/>
            <a:r>
              <a:rPr lang="en-US" sz="1800" b="0" i="0" dirty="0">
                <a:solidFill>
                  <a:schemeClr val="tx1"/>
                </a:solidFill>
                <a:effectLst/>
                <a:latin typeface="-apple-system"/>
              </a:rPr>
              <a:t>Create the HTML structure for the text editor interface. This will include a text area for users to input and edit their text, and buttons or menu options to perform actions like save, open, and format the text.</a:t>
            </a:r>
          </a:p>
          <a:p>
            <a:pPr algn="l"/>
            <a:r>
              <a:rPr lang="en-US" sz="1800" b="0" i="0" dirty="0">
                <a:solidFill>
                  <a:schemeClr val="tx1"/>
                </a:solidFill>
                <a:effectLst/>
                <a:latin typeface="-apple-system"/>
              </a:rPr>
              <a:t>Use CSS to style the text editor interface. This can include customizing the font, color, and layout of the text area and buttons.</a:t>
            </a:r>
          </a:p>
          <a:p>
            <a:pPr algn="l"/>
            <a:r>
              <a:rPr lang="en-US" sz="1800" b="0" i="0" dirty="0">
                <a:solidFill>
                  <a:schemeClr val="tx1"/>
                </a:solidFill>
                <a:effectLst/>
                <a:latin typeface="-apple-system"/>
              </a:rPr>
              <a:t>Use JavaScript to handle the user input and perform the necessary actions. For example, you might create a function that saves the user's text input to a file when the save button is clicked, or a function that formats the text to a specific style when a menu option is selected.</a:t>
            </a:r>
          </a:p>
          <a:p>
            <a:pPr algn="l"/>
            <a:r>
              <a:rPr lang="en-US" sz="1800" b="0" i="0" dirty="0">
                <a:solidFill>
                  <a:schemeClr val="tx1"/>
                </a:solidFill>
                <a:effectLst/>
                <a:latin typeface="-apple-system"/>
              </a:rPr>
              <a:t>Add error handling to your code to prevent the user from entering invalid inputs. For example, you might prevent the user from saving a file with an invalid file name or from opening a file that does not exist.</a:t>
            </a:r>
          </a:p>
          <a:p>
            <a:pPr algn="l"/>
            <a:r>
              <a:rPr lang="en-US" sz="1800" b="0" i="0" dirty="0">
                <a:solidFill>
                  <a:schemeClr val="tx1"/>
                </a:solidFill>
                <a:effectLst/>
                <a:latin typeface="-apple-system"/>
              </a:rPr>
              <a:t>Test your text editor thoroughly to make sure it works as expected.</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 </a:t>
            </a: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extLst>
      <p:ext uri="{BB962C8B-B14F-4D97-AF65-F5344CB8AC3E}">
        <p14:creationId xmlns:p14="http://schemas.microsoft.com/office/powerpoint/2010/main" xmlns="" val="149008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8480507" cy="46324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b="1" i="0" u="none" strike="noStrike" cap="none" dirty="0">
                <a:solidFill>
                  <a:schemeClr val="dk2"/>
                </a:solidFill>
                <a:latin typeface="EB Garamond"/>
                <a:ea typeface="EB Garamond"/>
                <a:cs typeface="EB Garamond"/>
                <a:sym typeface="EB Garamond"/>
              </a:rPr>
              <a:t>Step-Wise Description For Text Editor:</a:t>
            </a:r>
          </a:p>
          <a:p>
            <a:pPr algn="l"/>
            <a:r>
              <a:rPr lang="en-US" b="0" i="0" dirty="0">
                <a:solidFill>
                  <a:schemeClr val="tx1"/>
                </a:solidFill>
                <a:effectLst/>
                <a:latin typeface="-apple-system"/>
              </a:rPr>
              <a:t>To design a uniform front-end code for a calculator, you need to consider the following factors:</a:t>
            </a:r>
          </a:p>
          <a:p>
            <a:pPr algn="l"/>
            <a:r>
              <a:rPr lang="en-US" b="0" i="0" dirty="0">
                <a:solidFill>
                  <a:schemeClr val="tx1"/>
                </a:solidFill>
                <a:effectLst/>
                <a:latin typeface="-apple-system"/>
              </a:rPr>
              <a:t>User Interface: The user interface should be simple and easy to use. It should be designed in such a way that the user can easily input numbers and perform calculations. The design should also be visually appealing and consistent with the overall theme of the website or application.</a:t>
            </a:r>
          </a:p>
          <a:p>
            <a:pPr algn="l"/>
            <a:r>
              <a:rPr lang="en-US" b="0" i="0" dirty="0">
                <a:solidFill>
                  <a:schemeClr val="tx1"/>
                </a:solidFill>
                <a:effectLst/>
                <a:latin typeface="-apple-system"/>
              </a:rPr>
              <a:t>Layout: The layout of the calculator should be logical and intuitive. The buttons should be arranged in a way that is easy to understand and use. You can group the buttons into categories such as numbers, operations, and other functions.</a:t>
            </a:r>
          </a:p>
          <a:p>
            <a:pPr algn="l"/>
            <a:r>
              <a:rPr lang="en-US" b="0" i="0" dirty="0">
                <a:solidFill>
                  <a:schemeClr val="tx1"/>
                </a:solidFill>
                <a:effectLst/>
                <a:latin typeface="-apple-system"/>
              </a:rPr>
              <a:t>Functionality: The calculator should be able to perform all basic arithmetic operations such as addition, subtraction, multiplication, and division. It should also be able to handle decimals, percentages, and other advanced features like memory and scientific notation.</a:t>
            </a:r>
          </a:p>
          <a:p>
            <a:pPr algn="l"/>
            <a:r>
              <a:rPr lang="en-US" b="0" i="0" dirty="0">
                <a:solidFill>
                  <a:schemeClr val="tx1"/>
                </a:solidFill>
                <a:effectLst/>
                <a:latin typeface="-apple-system"/>
              </a:rPr>
              <a:t>Error handling: The calculator should be able to handle errors such as divide by zero and invalid input. It should provide feedback to the user when an error occurs.</a:t>
            </a:r>
          </a:p>
          <a:p>
            <a:pPr algn="l"/>
            <a:r>
              <a:rPr lang="en-US" b="0" i="0" dirty="0">
                <a:solidFill>
                  <a:schemeClr val="tx1"/>
                </a:solidFill>
                <a:effectLst/>
                <a:latin typeface="-apple-system"/>
              </a:rPr>
              <a:t>Responsiveness: The calculator should be designed to be responsive to different screen sizes and devices. It should be able to adjust its layout and design to fit the screen size and resolution of the device.</a:t>
            </a:r>
          </a:p>
          <a:p>
            <a:pPr algn="l"/>
            <a:r>
              <a:rPr lang="en-US" b="0" i="0" dirty="0">
                <a:solidFill>
                  <a:schemeClr val="tx1"/>
                </a:solidFill>
                <a:effectLst/>
                <a:latin typeface="-apple-system"/>
              </a:rPr>
              <a:t>To achieve a uniform front-end code for the calculator, you can use a combination of HTML, CSS, and JavaScript. You can create a separate stylesheet for the calculator and use classes and IDs to style the elements. You can also use JavaScript to handle the user input and perform the necessary calculations.</a:t>
            </a:r>
          </a:p>
          <a:p>
            <a:pPr algn="l"/>
            <a:r>
              <a:rPr lang="en-US" b="0" i="0" dirty="0">
                <a:solidFill>
                  <a:schemeClr val="tx1"/>
                </a:solidFill>
                <a:effectLst/>
                <a:latin typeface="-apple-system"/>
              </a:rPr>
              <a:t>Overall, a uniform front-end code for a calculator should be easy to use, visually appealing, and functionally robust. It should provide a seamless user experience and help users perform calculations quickly and accurately.</a:t>
            </a:r>
          </a:p>
          <a:p>
            <a:pPr marL="0" marR="0" lvl="0" indent="0" algn="l" rtl="0">
              <a:lnSpc>
                <a:spcPct val="100000"/>
              </a:lnSpc>
              <a:spcBef>
                <a:spcPts val="0"/>
              </a:spcBef>
              <a:spcAft>
                <a:spcPts val="0"/>
              </a:spcAft>
              <a:buClr>
                <a:srgbClr val="000000"/>
              </a:buClr>
              <a:buSzPts val="1800"/>
              <a:buFont typeface="Arial"/>
              <a:buNone/>
            </a:pPr>
            <a:endParaRPr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Check-List for Calculator and Text Editor</a:t>
            </a:r>
            <a:endParaRPr sz="1800" dirty="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359228" y="2146261"/>
            <a:ext cx="4225330" cy="461624"/>
          </a:xfrm>
          <a:prstGeom prst="rect">
            <a:avLst/>
          </a:prstGeom>
          <a:noFill/>
          <a:ln>
            <a:noFill/>
          </a:ln>
        </p:spPr>
        <p:txBody>
          <a:bodyPr spcFirstLastPara="1" wrap="square" lIns="91425" tIns="45700" rIns="91425" bIns="45700" anchor="ctr" anchorCtr="0">
            <a:spAutoFit/>
          </a:bodyPr>
          <a:lstStyle/>
          <a:p>
            <a:pPr marL="0" lvl="0" indent="0"/>
            <a:r>
              <a:rPr lang="en-US" sz="1200" b="0" i="0" smtClean="0">
                <a:solidFill>
                  <a:srgbClr val="BD8738"/>
                </a:solidFill>
                <a:latin typeface="EB Garamond SemiBold"/>
                <a:ea typeface="EB Garamond SemiBold"/>
                <a:cs typeface="EB Garamond SemiBold"/>
                <a:sym typeface="EB Garamond SemiBold"/>
              </a:rPr>
              <a:t>https://github.com/Mugulsundar/Naan-Mudhalvan/tree/main/TASK-2</a:t>
            </a:r>
            <a:endParaRPr sz="1200"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0810"/>
            <a:ext cx="4958445"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UI AND VARIOUS COMPONENT USING REACT:</a:t>
            </a: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0" y="0"/>
            <a:ext cx="9144000" cy="5143500"/>
          </a:xfrm>
          <a:prstGeom prst="rect">
            <a:avLst/>
          </a:prstGeom>
          <a:noFill/>
          <a:ln>
            <a:noFill/>
          </a:ln>
        </p:spPr>
      </p:pic>
      <p:graphicFrame>
        <p:nvGraphicFramePr>
          <p:cNvPr id="2" name="Google Shape;1842;p210">
            <a:extLst>
              <a:ext uri="{FF2B5EF4-FFF2-40B4-BE49-F238E27FC236}">
                <a16:creationId xmlns:a16="http://schemas.microsoft.com/office/drawing/2014/main" xmlns="" id="{AADE123A-AF6F-9C5E-BF9D-7930D54FD02A}"/>
              </a:ext>
            </a:extLst>
          </p:cNvPr>
          <p:cNvGraphicFramePr/>
          <p:nvPr>
            <p:extLst>
              <p:ext uri="{D42A27DB-BD31-4B8C-83A1-F6EECF244321}">
                <p14:modId xmlns:p14="http://schemas.microsoft.com/office/powerpoint/2010/main" xmlns="" val="2928286983"/>
              </p:ext>
            </p:extLst>
          </p:nvPr>
        </p:nvGraphicFramePr>
        <p:xfrm>
          <a:off x="56707" y="1737049"/>
          <a:ext cx="4572000" cy="2116640"/>
        </p:xfrm>
        <a:graphic>
          <a:graphicData uri="http://schemas.openxmlformats.org/drawingml/2006/table">
            <a:tbl>
              <a:tblPr>
                <a:noFill/>
              </a:tblPr>
              <a:tblGrid>
                <a:gridCol w="1123064">
                  <a:extLst>
                    <a:ext uri="{9D8B030D-6E8A-4147-A177-3AD203B41FA5}">
                      <a16:colId xmlns:a16="http://schemas.microsoft.com/office/drawing/2014/main" xmlns="" val="20000"/>
                    </a:ext>
                  </a:extLst>
                </a:gridCol>
                <a:gridCol w="2104054">
                  <a:extLst>
                    <a:ext uri="{9D8B030D-6E8A-4147-A177-3AD203B41FA5}">
                      <a16:colId xmlns:a16="http://schemas.microsoft.com/office/drawing/2014/main" xmlns="" val="20001"/>
                    </a:ext>
                  </a:extLst>
                </a:gridCol>
                <a:gridCol w="1344882">
                  <a:extLst>
                    <a:ext uri="{9D8B030D-6E8A-4147-A177-3AD203B41FA5}">
                      <a16:colId xmlns:a16="http://schemas.microsoft.com/office/drawing/2014/main" xmlns="" val="20002"/>
                    </a:ext>
                  </a:extLst>
                </a:gridCol>
              </a:tblGrid>
              <a:tr h="342403">
                <a:tc>
                  <a:txBody>
                    <a:bodyPr/>
                    <a:lstStyle/>
                    <a:p>
                      <a:pPr marL="0" lvl="0" indent="0" algn="ctr" rtl="0">
                        <a:spcBef>
                          <a:spcPts val="0"/>
                        </a:spcBef>
                        <a:spcAft>
                          <a:spcPts val="0"/>
                        </a:spcAft>
                        <a:buNone/>
                      </a:pPr>
                      <a:r>
                        <a:rPr lang="en-US" sz="1050" b="1">
                          <a:solidFill>
                            <a:schemeClr val="lt2"/>
                          </a:solidFill>
                        </a:rPr>
                        <a:t>LMS Username</a:t>
                      </a:r>
                      <a:endParaRPr sz="1050" b="1">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Name </a:t>
                      </a:r>
                      <a:endParaRPr sz="1050"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Batch </a:t>
                      </a:r>
                      <a:endParaRPr sz="1050" b="1" dirty="0">
                        <a:solidFill>
                          <a:schemeClr val="lt2"/>
                        </a:solidFill>
                      </a:endParaRPr>
                    </a:p>
                  </a:txBody>
                  <a:tcPr marL="91425" marR="91425" marT="91425" marB="91425"/>
                </a:tc>
                <a:extLst>
                  <a:ext uri="{0D108BD9-81ED-4DB2-BD59-A6C34878D82A}">
                    <a16:rowId xmlns:a16="http://schemas.microsoft.com/office/drawing/2014/main" xmlns="" val="10000"/>
                  </a:ext>
                </a:extLst>
              </a:tr>
              <a:tr h="401223">
                <a:tc>
                  <a:txBody>
                    <a:bodyPr/>
                    <a:lstStyle/>
                    <a:p>
                      <a:pPr marL="0" lvl="0" indent="0" algn="l" rtl="0">
                        <a:spcBef>
                          <a:spcPts val="0"/>
                        </a:spcBef>
                        <a:spcAft>
                          <a:spcPts val="0"/>
                        </a:spcAft>
                        <a:buNone/>
                      </a:pPr>
                      <a:r>
                        <a:rPr lang="en-IN" sz="1050" dirty="0">
                          <a:solidFill>
                            <a:schemeClr val="bg1"/>
                          </a:solidFill>
                        </a:rPr>
                        <a:t>2113a53226</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DHNAUSHPRAKSH V C</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1"/>
                  </a:ext>
                </a:extLst>
              </a:tr>
              <a:tr h="342403">
                <a:tc>
                  <a:txBody>
                    <a:bodyPr/>
                    <a:lstStyle/>
                    <a:p>
                      <a:pPr marL="0" lvl="0" indent="0" algn="l" rtl="0">
                        <a:spcBef>
                          <a:spcPts val="0"/>
                        </a:spcBef>
                        <a:spcAft>
                          <a:spcPts val="0"/>
                        </a:spcAft>
                        <a:buNone/>
                      </a:pPr>
                      <a:r>
                        <a:rPr lang="en-IN" sz="1050" dirty="0">
                          <a:solidFill>
                            <a:schemeClr val="bg1"/>
                          </a:solidFill>
                        </a:rPr>
                        <a:t>2113a53240</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KESHNI M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2"/>
                  </a:ext>
                </a:extLst>
              </a:tr>
              <a:tr h="342403">
                <a:tc>
                  <a:txBody>
                    <a:bodyPr/>
                    <a:lstStyle/>
                    <a:p>
                      <a:pPr marL="0" lvl="0" indent="0" algn="l" rtl="0">
                        <a:spcBef>
                          <a:spcPts val="0"/>
                        </a:spcBef>
                        <a:spcAft>
                          <a:spcPts val="0"/>
                        </a:spcAft>
                        <a:buNone/>
                      </a:pPr>
                      <a:r>
                        <a:rPr lang="en-IN" sz="1050" dirty="0">
                          <a:solidFill>
                            <a:schemeClr val="bg1"/>
                          </a:solidFill>
                        </a:rPr>
                        <a:t>2113a53212</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AKSHARAA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3"/>
                  </a:ext>
                </a:extLst>
              </a:tr>
              <a:tr h="526787">
                <a:tc>
                  <a:txBody>
                    <a:bodyPr/>
                    <a:lstStyle/>
                    <a:p>
                      <a:pPr marL="0" lvl="0" indent="0" algn="l" rtl="0">
                        <a:spcBef>
                          <a:spcPts val="0"/>
                        </a:spcBef>
                        <a:spcAft>
                          <a:spcPts val="0"/>
                        </a:spcAft>
                        <a:buNone/>
                      </a:pPr>
                      <a:r>
                        <a:rPr lang="en-IN" sz="1050" dirty="0">
                          <a:solidFill>
                            <a:schemeClr val="bg1"/>
                          </a:solidFill>
                        </a:rPr>
                        <a:t>2113a53247</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MUGULSUNGAR S</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15341" cy="46295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INTRODUCTION:</a:t>
            </a: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User Interface (UI) refers to the visual and interactive elements of a software application, website, or digital product that users can see and interact with. The user interface plays a crucial role in determining the user experience and usability of a product. A well-designed user interface can make a product easy to use, engaging, and intuitive for users.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React is a popular JavaScript library for building user interfaces. It allows developers to create reusable UI components that can be used across different parts of an application. React uses a virtual DOM (Document Object Model) that makes it efficient and fast for rendering UI elements.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 this tutorial, we will explore various components that can be implemented using React. We will cover components such as buttons, forms, input fields, navigation bars, and more. We will also use various React features such as hooks, state, and props to build interactive and dynamic UI components.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Let's get started by setting up our development environment and installing the necessary dependencies.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19871"/>
            <a:ext cx="9144000" cy="5143500"/>
          </a:xfrm>
          <a:prstGeom prst="rect">
            <a:avLst/>
          </a:prstGeom>
          <a:noFill/>
          <a:ln>
            <a:noFill/>
          </a:ln>
        </p:spPr>
      </p:pic>
    </p:spTree>
    <p:extLst>
      <p:ext uri="{BB962C8B-B14F-4D97-AF65-F5344CB8AC3E}">
        <p14:creationId xmlns:p14="http://schemas.microsoft.com/office/powerpoint/2010/main" xmlns="" val="167511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4" y="590130"/>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index.html </a:t>
            </a:r>
          </a:p>
          <a:p>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DOCTYPE</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html</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html</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head</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title</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Calculator</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title</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link</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rel</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"stylesheet"</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href</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"style.css"</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head</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body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"calculator"</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"display"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input</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type</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"text"</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id</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"result"</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readonly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"buttons"</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('7')"</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7</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('8')"</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8</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('9')"</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9</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('4')"</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4</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('5')"</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5</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('6')"</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6</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('1')"</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1</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xmlns="" id="{36EF87EA-3E2B-E4B7-29D2-61A427CF3A60}"/>
              </a:ext>
            </a:extLst>
          </p:cNvPr>
          <p:cNvSpPr txBox="1"/>
          <p:nvPr/>
        </p:nvSpPr>
        <p:spPr>
          <a:xfrm>
            <a:off x="5130800" y="827314"/>
            <a:ext cx="3672114" cy="2085186"/>
          </a:xfrm>
          <a:prstGeom prst="rect">
            <a:avLst/>
          </a:prstGeom>
          <a:noFill/>
        </p:spPr>
        <p:txBody>
          <a:bodyPr wrap="square" rtlCol="0">
            <a:spAutoFit/>
          </a:bodyPr>
          <a:lstStyle/>
          <a:p>
            <a:r>
              <a:rPr lang="en-IN" sz="1400" b="0" dirty="0">
                <a:solidFill>
                  <a:srgbClr val="D4D4D4"/>
                </a:solidFill>
                <a:effectLst/>
                <a:latin typeface="Consolas" panose="020B0609020204030204" pitchFamily="49" charset="0"/>
              </a:rPr>
              <a:t>  </a:t>
            </a:r>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('2')"</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2</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('3')"</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3</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('0')"</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0</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clearResult</a:t>
            </a:r>
            <a:r>
              <a:rPr lang="en-IN" sz="1050" b="0" dirty="0">
                <a:solidFill>
                  <a:srgbClr val="CE9178"/>
                </a:solidFill>
                <a:effectLst/>
                <a:latin typeface="Consolas" panose="020B0609020204030204" pitchFamily="49" charset="0"/>
              </a:rPr>
              <a:t>()"</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Cr</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calculate</a:t>
            </a:r>
            <a:r>
              <a:rPr lang="en-IN" sz="1050" b="0" dirty="0">
                <a:solidFill>
                  <a:srgbClr val="CE9178"/>
                </a:solidFill>
                <a:effectLst/>
                <a:latin typeface="Consolas" panose="020B0609020204030204" pitchFamily="49" charset="0"/>
              </a:rPr>
              <a:t>()"</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div</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div</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script</a:t>
            </a:r>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src</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"script.js"</a:t>
            </a:r>
            <a:r>
              <a:rPr lang="en-IN" sz="1050" b="0" dirty="0">
                <a:solidFill>
                  <a:srgbClr val="808080"/>
                </a:solidFill>
                <a:effectLst/>
                <a:latin typeface="Consolas" panose="020B0609020204030204" pitchFamily="49" charset="0"/>
              </a:rPr>
              <a:t>&gt;&lt;/</a:t>
            </a:r>
            <a:r>
              <a:rPr lang="en-IN" sz="1050" b="0" dirty="0">
                <a:solidFill>
                  <a:srgbClr val="569CD6"/>
                </a:solidFill>
                <a:effectLst/>
                <a:latin typeface="Consolas" panose="020B0609020204030204" pitchFamily="49" charset="0"/>
              </a:rPr>
              <a:t>script</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body</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html</a:t>
            </a:r>
            <a:r>
              <a:rPr lang="en-IN" sz="1050" b="0" dirty="0">
                <a:solidFill>
                  <a:srgbClr val="808080"/>
                </a:solidFill>
                <a:effectLst/>
                <a:latin typeface="Consolas" panose="020B0609020204030204" pitchFamily="49" charset="0"/>
              </a:rPr>
              <a:t>&gt;</a:t>
            </a:r>
            <a:endParaRPr lang="en-IN"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4" y="590130"/>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style.css</a:t>
            </a:r>
          </a:p>
          <a:p>
            <a:r>
              <a:rPr lang="en-IN" sz="1000" b="0" dirty="0">
                <a:solidFill>
                  <a:srgbClr val="D7BA7D"/>
                </a:solidFill>
                <a:effectLst/>
                <a:latin typeface="Consolas" panose="020B0609020204030204" pitchFamily="49" charset="0"/>
              </a:rPr>
              <a:t>.calculator</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auto</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padding</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1px</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solid</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#ccc</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280px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.display</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margin-bottom</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.display</a:t>
            </a:r>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input</a:t>
            </a:r>
            <a:r>
              <a:rPr lang="en-IN" sz="1000" b="0" dirty="0">
                <a:solidFill>
                  <a:srgbClr val="D4D4D4"/>
                </a:solidFill>
                <a:effectLst/>
                <a:latin typeface="Consolas" panose="020B0609020204030204" pitchFamily="49" charset="0"/>
              </a:rPr>
              <a:t>[</a:t>
            </a:r>
            <a:r>
              <a:rPr lang="en-IN" sz="1000" b="0" dirty="0">
                <a:solidFill>
                  <a:srgbClr val="9CDCFE"/>
                </a:solidFill>
                <a:effectLst/>
                <a:latin typeface="Consolas" panose="020B0609020204030204" pitchFamily="49" charset="0"/>
              </a:rPr>
              <a:t>type</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"text"</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height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40px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padding</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font-size</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text-align</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right</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height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pPr>
              <a:lnSpc>
                <a:spcPct val="107916"/>
              </a:lnSpc>
            </a:pPr>
            <a:endParaRPr lang="en-IN" sz="10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r>
            <a:br>
              <a:rPr lang="en-IN" sz="1000" b="0" dirty="0">
                <a:solidFill>
                  <a:srgbClr val="D4D4D4"/>
                </a:solidFill>
                <a:effectLst/>
                <a:latin typeface="Consolas" panose="020B0609020204030204" pitchFamily="49" charset="0"/>
              </a:rPr>
            </a:br>
            <a:endParaRPr lang="en-IN" sz="10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xmlns="" id="{AA7B47B1-680F-E615-794F-ACEDC50E7667}"/>
              </a:ext>
            </a:extLst>
          </p:cNvPr>
          <p:cNvSpPr txBox="1"/>
          <p:nvPr/>
        </p:nvSpPr>
        <p:spPr>
          <a:xfrm>
            <a:off x="3810000" y="58057"/>
            <a:ext cx="3342640" cy="5170646"/>
          </a:xfrm>
          <a:prstGeom prst="rect">
            <a:avLst/>
          </a:prstGeom>
          <a:noFill/>
        </p:spPr>
        <p:txBody>
          <a:bodyPr wrap="square" rtlCol="0">
            <a:spAutoFit/>
          </a:bodyPr>
          <a:lstStyle/>
          <a:p>
            <a:r>
              <a:rPr lang="en-IN" sz="1000" b="0" dirty="0">
                <a:solidFill>
                  <a:srgbClr val="9CDCFE"/>
                </a:solidFill>
                <a:effectLst/>
                <a:latin typeface="Consolas" panose="020B0609020204030204" pitchFamily="49" charset="0"/>
              </a:rPr>
              <a:t>font-size</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cursor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pointer</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#ff9a00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button:nth-child</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14</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#ff9a00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button:nth-child</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15</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#007aff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button:last-child</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margin-right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button:focus</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outline</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none</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button:active</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#ccc</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endParaRPr lang="en-IN" sz="1000" dirty="0"/>
          </a:p>
        </p:txBody>
      </p:sp>
    </p:spTree>
    <p:extLst>
      <p:ext uri="{BB962C8B-B14F-4D97-AF65-F5344CB8AC3E}">
        <p14:creationId xmlns:p14="http://schemas.microsoft.com/office/powerpoint/2010/main" xmlns="" val="29008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4" y="590130"/>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script.js</a:t>
            </a:r>
          </a:p>
          <a:p>
            <a:r>
              <a:rPr lang="en-IN" sz="1100" b="0" dirty="0">
                <a:solidFill>
                  <a:srgbClr val="569CD6"/>
                </a:solidFill>
                <a:effectLst/>
                <a:latin typeface="Consolas" panose="020B0609020204030204" pitchFamily="49" charset="0"/>
              </a:rPr>
              <a:t>let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result</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getElementById</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'result'</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a:solidFill>
                  <a:srgbClr val="DCDCAA"/>
                </a:solidFill>
                <a:effectLst/>
                <a:latin typeface="Consolas" panose="020B0609020204030204" pitchFamily="49" charset="0"/>
              </a:rPr>
              <a:t>input</a:t>
            </a:r>
            <a:r>
              <a:rPr lang="en-IN" sz="1100" b="0" dirty="0">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num</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num</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err="1">
                <a:solidFill>
                  <a:srgbClr val="DCDCAA"/>
                </a:solidFill>
                <a:effectLst/>
                <a:latin typeface="Consolas" panose="020B0609020204030204" pitchFamily="49" charset="0"/>
              </a:rPr>
              <a:t>clearResult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a:solidFill>
                  <a:srgbClr val="DCDCAA"/>
                </a:solidFill>
                <a:effectLst/>
                <a:latin typeface="Consolas" panose="020B0609020204030204" pitchFamily="49" charset="0"/>
              </a:rPr>
              <a:t>calculate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a:solidFill>
                  <a:srgbClr val="DCDCAA"/>
                </a:solidFill>
                <a:effectLst/>
                <a:latin typeface="Consolas" panose="020B0609020204030204" pitchFamily="49" charset="0"/>
              </a:rPr>
              <a:t>eval</a:t>
            </a:r>
            <a:r>
              <a:rPr lang="en-IN" sz="1100" b="0" dirty="0">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Tree>
    <p:extLst>
      <p:ext uri="{BB962C8B-B14F-4D97-AF65-F5344CB8AC3E}">
        <p14:creationId xmlns:p14="http://schemas.microsoft.com/office/powerpoint/2010/main" xmlns="" val="222023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5" y="609600"/>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sym typeface="EB Garamond Medium"/>
              </a:rPr>
              <a:t>Output:</a:t>
            </a:r>
            <a:endParaRPr lang="en-IN" b="1" dirty="0">
              <a:solidFill>
                <a:schemeClr val="tx1"/>
              </a:solidFill>
              <a:effectLst/>
              <a:latin typeface="Consolas" panose="020B0609020204030204" pitchFamily="49" charset="0"/>
            </a:endParaRPr>
          </a:p>
          <a:p>
            <a:endParaRPr lang="en-IN" b="1" dirty="0">
              <a:solidFill>
                <a:schemeClr val="tx1"/>
              </a:solidFill>
              <a:latin typeface="Consolas" panose="020B0609020204030204" pitchFamily="49" charset="0"/>
            </a:endParaRPr>
          </a:p>
          <a:p>
            <a:endParaRPr lang="en-IN" b="1" dirty="0">
              <a:solidFill>
                <a:schemeClr val="tx1"/>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pic>
        <p:nvPicPr>
          <p:cNvPr id="5" name="Picture 4">
            <a:extLst>
              <a:ext uri="{FF2B5EF4-FFF2-40B4-BE49-F238E27FC236}">
                <a16:creationId xmlns:a16="http://schemas.microsoft.com/office/drawing/2014/main" xmlns="" id="{B4AEDF84-7F32-45CF-AEE3-0FBCBDBE4216}"/>
              </a:ext>
            </a:extLst>
          </p:cNvPr>
          <p:cNvPicPr>
            <a:picLocks noChangeAspect="1"/>
          </p:cNvPicPr>
          <p:nvPr/>
        </p:nvPicPr>
        <p:blipFill>
          <a:blip r:embed="rId4"/>
          <a:stretch>
            <a:fillRect/>
          </a:stretch>
        </p:blipFill>
        <p:spPr>
          <a:xfrm>
            <a:off x="2644793" y="609600"/>
            <a:ext cx="3982006" cy="4191585"/>
          </a:xfrm>
          <a:prstGeom prst="rect">
            <a:avLst/>
          </a:prstGeom>
        </p:spPr>
      </p:pic>
    </p:spTree>
    <p:extLst>
      <p:ext uri="{BB962C8B-B14F-4D97-AF65-F5344CB8AC3E}">
        <p14:creationId xmlns:p14="http://schemas.microsoft.com/office/powerpoint/2010/main" xmlns="" val="2291491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4" y="590130"/>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TEXT EDITOR :</a:t>
            </a:r>
          </a:p>
          <a:p>
            <a:pPr>
              <a:lnSpc>
                <a:spcPct val="107916"/>
              </a:lnSpc>
            </a:pPr>
            <a:r>
              <a:rPr lang="en-US" sz="1600" b="1" dirty="0">
                <a:solidFill>
                  <a:srgbClr val="0B5394"/>
                </a:solidFill>
                <a:latin typeface="EB Garamond Medium"/>
                <a:ea typeface="EB Garamond Medium"/>
                <a:cs typeface="EB Garamond Medium"/>
                <a:sym typeface="EB Garamond Medium"/>
              </a:rPr>
              <a:t>index.html </a:t>
            </a:r>
          </a:p>
          <a:p>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DOCTYPE</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html</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html</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head</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meta</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charset</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"UTF-8"</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title</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Innovative Text Editor</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title</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link</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rel</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"stylesheet"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type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"text/</a:t>
            </a:r>
            <a:r>
              <a:rPr lang="en-IN" sz="1100" b="0" dirty="0" err="1">
                <a:solidFill>
                  <a:srgbClr val="CE9178"/>
                </a:solidFill>
                <a:effectLst/>
                <a:latin typeface="Consolas" panose="020B0609020204030204" pitchFamily="49" charset="0"/>
              </a:rPr>
              <a:t>css</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href</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"style.css"</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head</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body</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div</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"editor"</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div</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"toolbar"</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"bold"</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B</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"italic"</a:t>
            </a:r>
            <a:r>
              <a:rPr lang="en-IN" sz="1100" b="0" dirty="0">
                <a:solidFill>
                  <a:srgbClr val="808080"/>
                </a:solidFill>
                <a:effectLst/>
                <a:latin typeface="Consolas" panose="020B0609020204030204" pitchFamily="49" charset="0"/>
              </a:rPr>
              <a:t>&gt;&lt;</a:t>
            </a:r>
            <a:r>
              <a:rPr lang="en-IN" sz="1100" b="0" dirty="0" err="1">
                <a:solidFill>
                  <a:srgbClr val="569CD6"/>
                </a:solidFill>
                <a:effectLst/>
                <a:latin typeface="Consolas" panose="020B0609020204030204" pitchFamily="49" charset="0"/>
              </a:rPr>
              <a:t>i</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I</a:t>
            </a:r>
            <a:r>
              <a:rPr lang="en-IN" sz="1100" b="0" dirty="0">
                <a:solidFill>
                  <a:srgbClr val="808080"/>
                </a:solidFill>
                <a:effectLst/>
                <a:latin typeface="Consolas" panose="020B0609020204030204" pitchFamily="49" charset="0"/>
              </a:rPr>
              <a:t>&lt;/</a:t>
            </a:r>
            <a:r>
              <a:rPr lang="en-IN" sz="1100" b="0" dirty="0" err="1">
                <a:solidFill>
                  <a:srgbClr val="569CD6"/>
                </a:solidFill>
                <a:effectLst/>
                <a:latin typeface="Consolas" panose="020B0609020204030204" pitchFamily="49" charset="0"/>
              </a:rPr>
              <a:t>i</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"underline"</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u</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U</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u</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"font-family"</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"Arial"</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Arial</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"Helvetica"</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Helvetica</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"Times New Roman"</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Times New Roman</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"Courier New"</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Courier New</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"font-size"</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"12px"</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12px</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xmlns="" id="{36EF87EA-3E2B-E4B7-29D2-61A427CF3A60}"/>
              </a:ext>
            </a:extLst>
          </p:cNvPr>
          <p:cNvSpPr txBox="1"/>
          <p:nvPr/>
        </p:nvSpPr>
        <p:spPr>
          <a:xfrm>
            <a:off x="5370286" y="933639"/>
            <a:ext cx="3672114" cy="2677656"/>
          </a:xfrm>
          <a:prstGeom prst="rect">
            <a:avLst/>
          </a:prstGeom>
          <a:noFill/>
        </p:spPr>
        <p:txBody>
          <a:bodyPr wrap="square" rtlCol="0">
            <a:spAutoFit/>
          </a:bodyPr>
          <a:lstStyle/>
          <a:p>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"14px"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14px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"16px"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16px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"18px"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18px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select</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D4D4D4"/>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contenteditable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"true"</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class</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"editable"</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spellcheck</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"false"</a:t>
            </a:r>
            <a:r>
              <a:rPr lang="en-IN" sz="1200" b="0" dirty="0">
                <a:solidFill>
                  <a:srgbClr val="808080"/>
                </a:solidFill>
                <a:effectLst/>
                <a:latin typeface="Consolas" panose="020B0609020204030204" pitchFamily="49" charset="0"/>
              </a:rPr>
              <a:t>&gt;&lt;/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script</a:t>
            </a:r>
            <a:r>
              <a:rPr lang="en-IN" sz="1200" b="0" dirty="0">
                <a:solidFill>
                  <a:srgbClr val="D4D4D4"/>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src</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"script.js"</a:t>
            </a:r>
            <a:r>
              <a:rPr lang="en-IN" sz="1200" b="0" dirty="0">
                <a:solidFill>
                  <a:srgbClr val="808080"/>
                </a:solidFill>
                <a:effectLst/>
                <a:latin typeface="Consolas" panose="020B0609020204030204" pitchFamily="49" charset="0"/>
              </a:rPr>
              <a:t>&gt;&lt;/</a:t>
            </a:r>
            <a:r>
              <a:rPr lang="en-IN" sz="1200" b="0" dirty="0">
                <a:solidFill>
                  <a:srgbClr val="569CD6"/>
                </a:solidFill>
                <a:effectLst/>
                <a:latin typeface="Consolas" panose="020B0609020204030204" pitchFamily="49" charset="0"/>
              </a:rPr>
              <a:t>script</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body</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html</a:t>
            </a:r>
            <a:r>
              <a:rPr lang="en-IN" sz="1200" b="0" dirty="0">
                <a:solidFill>
                  <a:srgbClr val="808080"/>
                </a:solidFill>
                <a:effectLst/>
                <a:latin typeface="Consolas" panose="020B0609020204030204" pitchFamily="49" charset="0"/>
              </a:rPr>
              <a:t>&gt;</a:t>
            </a:r>
            <a:endParaRPr lang="en-IN" sz="1200" dirty="0"/>
          </a:p>
        </p:txBody>
      </p:sp>
    </p:spTree>
    <p:extLst>
      <p:ext uri="{BB962C8B-B14F-4D97-AF65-F5344CB8AC3E}">
        <p14:creationId xmlns:p14="http://schemas.microsoft.com/office/powerpoint/2010/main" xmlns="" val="109014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4" y="590130"/>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TEXT EDITOR:</a:t>
            </a:r>
          </a:p>
          <a:p>
            <a:pPr>
              <a:lnSpc>
                <a:spcPct val="107916"/>
              </a:lnSpc>
            </a:pPr>
            <a:r>
              <a:rPr lang="en-US" sz="1600" b="1" dirty="0">
                <a:solidFill>
                  <a:srgbClr val="0B5394"/>
                </a:solidFill>
                <a:latin typeface="EB Garamond Medium"/>
                <a:ea typeface="EB Garamond Medium"/>
                <a:cs typeface="EB Garamond Medium"/>
                <a:sym typeface="EB Garamond Medium"/>
              </a:rPr>
              <a:t>script.js</a:t>
            </a:r>
          </a:p>
          <a:p>
            <a:r>
              <a:rPr lang="en-IN" sz="1200" b="0" dirty="0">
                <a:solidFill>
                  <a:srgbClr val="D7BA7D"/>
                </a:solidFill>
                <a:effectLst/>
                <a:latin typeface="Consolas" panose="020B0609020204030204" pitchFamily="49" charset="0"/>
              </a:rPr>
              <a:t>.editor</a:t>
            </a:r>
            <a:r>
              <a:rPr lang="en-IN" sz="1200" b="0" dirty="0">
                <a:solidFill>
                  <a:srgbClr val="D4D4D4"/>
                </a:solidFill>
                <a:effectLst/>
                <a:latin typeface="Consolas" panose="020B0609020204030204" pitchFamily="49" charset="0"/>
              </a:rPr>
              <a:t> {</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width</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500px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height</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400px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margin</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50px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auto</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border</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#ccc</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padding</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box-sizing</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border-box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font-family</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Arial</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sans-serif</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r>
              <a:rPr lang="en-IN" sz="1200" b="0" dirty="0">
                <a:solidFill>
                  <a:srgbClr val="D7BA7D"/>
                </a:solidFill>
                <a:effectLst/>
                <a:latin typeface="Consolas" panose="020B0609020204030204" pitchFamily="49" charset="0"/>
              </a:rPr>
              <a:t>.toolbar</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button</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.toolbar</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select</a:t>
            </a:r>
            <a:r>
              <a:rPr lang="en-IN" sz="1200" b="0" dirty="0">
                <a:solidFill>
                  <a:srgbClr val="D4D4D4"/>
                </a:solidFill>
                <a:effectLst/>
                <a:latin typeface="Consolas" panose="020B0609020204030204" pitchFamily="49" charset="0"/>
              </a:rPr>
              <a:t> {</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font-size</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16px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border</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#ccc</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padding</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margin-right</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background-</a:t>
            </a:r>
            <a:r>
              <a:rPr lang="en-IN" sz="1200" b="0" dirty="0" err="1">
                <a:solidFill>
                  <a:srgbClr val="9CDCFE"/>
                </a:solidFill>
                <a:effectLst/>
                <a:latin typeface="Consolas" panose="020B0609020204030204" pitchFamily="49" charset="0"/>
              </a:rPr>
              <a:t>color</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#fff</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cursor</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pointer</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r>
              <a:rPr lang="en-IN" sz="2000" b="0" dirty="0">
                <a:solidFill>
                  <a:srgbClr val="D4D4D4"/>
                </a:solidFill>
                <a:effectLst/>
                <a:latin typeface="Consolas" panose="020B0609020204030204" pitchFamily="49" charset="0"/>
              </a:rPr>
              <a:t/>
            </a:r>
            <a:br>
              <a:rPr lang="en-IN" sz="2000" b="0" dirty="0">
                <a:solidFill>
                  <a:srgbClr val="D4D4D4"/>
                </a:solidFill>
                <a:effectLst/>
                <a:latin typeface="Consolas" panose="020B0609020204030204" pitchFamily="49" charset="0"/>
              </a:rPr>
            </a:br>
            <a:endParaRPr lang="en-IN" sz="20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a:p>
            <a:endParaRPr lang="en-IN" sz="10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xmlns="" id="{36EF87EA-3E2B-E4B7-29D2-61A427CF3A60}"/>
              </a:ext>
            </a:extLst>
          </p:cNvPr>
          <p:cNvSpPr txBox="1"/>
          <p:nvPr/>
        </p:nvSpPr>
        <p:spPr>
          <a:xfrm>
            <a:off x="5130800" y="827314"/>
            <a:ext cx="3672114" cy="2085186"/>
          </a:xfrm>
          <a:prstGeom prst="rect">
            <a:avLst/>
          </a:prstGeom>
          <a:noFill/>
        </p:spPr>
        <p:txBody>
          <a:bodyPr wrap="square" rtlCol="0">
            <a:spAutoFit/>
          </a:bodyPr>
          <a:lstStyle/>
          <a:p>
            <a:r>
              <a:rPr lang="en-IN" sz="1400" b="0" dirty="0">
                <a:solidFill>
                  <a:srgbClr val="D7BA7D"/>
                </a:solidFill>
                <a:effectLst/>
                <a:latin typeface="Consolas" panose="020B0609020204030204" pitchFamily="49" charset="0"/>
              </a:rPr>
              <a:t>.editable</a:t>
            </a:r>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height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100%</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padding</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5px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box-sizing</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border-box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outline</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font-size</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16px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font-family</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Arial</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sans-serif</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xmlns="" val="4018272087"/>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1036</Words>
  <Application>Microsoft Office PowerPoint</Application>
  <PresentationFormat>On-screen Show (16:9)</PresentationFormat>
  <Paragraphs>292</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Public Sans</vt:lpstr>
      <vt:lpstr>-apple-system</vt:lpstr>
      <vt:lpstr>EB Garamond</vt:lpstr>
      <vt:lpstr>EB Garamond Medium</vt:lpstr>
      <vt:lpstr>Noto Sans Symbols</vt:lpstr>
      <vt:lpstr>Consolas</vt:lpstr>
      <vt:lpstr>EB Garamond SemiBold</vt:lpstr>
      <vt:lpstr>Calibri</vt:lpstr>
      <vt:lpstr>Simple Light</vt:lpstr>
      <vt:lpstr>Slide 1</vt:lpstr>
      <vt:lpstr>UI AND VARIOUS COMPONENT USING REACT:</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SANKARAPAPANASAM</cp:lastModifiedBy>
  <cp:revision>5</cp:revision>
  <dcterms:created xsi:type="dcterms:W3CDTF">2020-08-13T11:21:46Z</dcterms:created>
  <dcterms:modified xsi:type="dcterms:W3CDTF">2023-03-17T00:37:33Z</dcterms:modified>
</cp:coreProperties>
</file>